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550" r:id="rId2"/>
    <p:sldId id="523" r:id="rId3"/>
    <p:sldId id="526" r:id="rId4"/>
    <p:sldId id="524" r:id="rId5"/>
    <p:sldId id="525" r:id="rId6"/>
    <p:sldId id="501" r:id="rId7"/>
    <p:sldId id="517" r:id="rId8"/>
    <p:sldId id="518" r:id="rId9"/>
    <p:sldId id="528" r:id="rId10"/>
    <p:sldId id="527" r:id="rId11"/>
    <p:sldId id="534" r:id="rId12"/>
    <p:sldId id="529" r:id="rId13"/>
    <p:sldId id="531" r:id="rId14"/>
    <p:sldId id="530" r:id="rId15"/>
    <p:sldId id="522" r:id="rId16"/>
    <p:sldId id="547" r:id="rId17"/>
    <p:sldId id="532" r:id="rId18"/>
    <p:sldId id="533" r:id="rId19"/>
    <p:sldId id="535" r:id="rId20"/>
    <p:sldId id="536" r:id="rId21"/>
    <p:sldId id="537" r:id="rId22"/>
    <p:sldId id="538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09" r:id="rId31"/>
    <p:sldId id="513" r:id="rId32"/>
    <p:sldId id="510" r:id="rId33"/>
    <p:sldId id="511" r:id="rId34"/>
    <p:sldId id="471" r:id="rId35"/>
    <p:sldId id="549" r:id="rId36"/>
    <p:sldId id="328" r:id="rId37"/>
    <p:sldId id="428" r:id="rId3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 autoAdjust="0"/>
    <p:restoredTop sz="94660"/>
  </p:normalViewPr>
  <p:slideViewPr>
    <p:cSldViewPr>
      <p:cViewPr varScale="1">
        <p:scale>
          <a:sx n="149" d="100"/>
          <a:sy n="149" d="100"/>
        </p:scale>
        <p:origin x="-888" y="-96"/>
      </p:cViewPr>
      <p:guideLst>
        <p:guide orient="horz" pos="12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767263"/>
            <a:ext cx="175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Hans Tanner\Dropbox\Arduino\Projects\LNCTC_ESP32\data\iottlogolar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65015"/>
            <a:ext cx="517525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rail.pgengler.net/signals/fixed_norac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nner87661/IoTT-Video15" TargetMode="External"/><Relationship Id="rId3" Type="http://schemas.openxmlformats.org/officeDocument/2006/relationships/hyperlink" Target="https://www.amazon.com/gp/product/B07MT5B24F/ref=ppx_yo_dt_b_asin_title_o00_s01?ie=UTF8&amp;psc=1" TargetMode="External"/><Relationship Id="rId7" Type="http://schemas.openxmlformats.org/officeDocument/2006/relationships/hyperlink" Target="https://github.com/tanner87661/IoTT-Video14" TargetMode="External"/><Relationship Id="rId2" Type="http://schemas.openxmlformats.org/officeDocument/2006/relationships/hyperlink" Target="https://www.aliexpress.com/item/5pcs-WS2812-LED-5050-RGB-8x8-64-LED-Matrix-for-Arduino/32653027272.html?spm=a2g0s.9042311.0.0.6e434c4dQC3KN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il.pgengler.net/signals/fixed_norac.html" TargetMode="External"/><Relationship Id="rId5" Type="http://schemas.openxmlformats.org/officeDocument/2006/relationships/hyperlink" Target="https://www.amazon.com/gp/product/B07CJJ23HK/ref=ppx_yo_dt_b_asin_title_o01_s00?ie=UTF8&amp;psc=1" TargetMode="External"/><Relationship Id="rId4" Type="http://schemas.openxmlformats.org/officeDocument/2006/relationships/hyperlink" Target="https://www.amazon.com/gp/product/B07FGFH57F/ref=ppx_yo_dt_b_asin_title_o01_s00?ie=UTF8&amp;psc=1" TargetMode="External"/><Relationship Id="rId9" Type="http://schemas.openxmlformats.org/officeDocument/2006/relationships/hyperlink" Target="https://www.avmrc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15\Pictures\IMG_20190209_1730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2" t="13790" r="21562" b="31886"/>
          <a:stretch/>
        </p:blipFill>
        <p:spPr bwMode="auto">
          <a:xfrm>
            <a:off x="-1" y="3330"/>
            <a:ext cx="9175377" cy="514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-317361"/>
            <a:ext cx="8839200" cy="56323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0000" b="1" dirty="0" smtClean="0">
                <a:ln w="50800"/>
                <a:solidFill>
                  <a:srgbClr val="FF0000"/>
                </a:solidFill>
              </a:rPr>
              <a:t>Signaling</a:t>
            </a:r>
          </a:p>
          <a:p>
            <a:pPr algn="ctr"/>
            <a:r>
              <a:rPr lang="en-US" sz="10000" b="1" dirty="0" smtClean="0">
                <a:ln w="50800"/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8000" b="1" dirty="0" smtClean="0">
                <a:ln w="50800"/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sz="8000" b="1" dirty="0" smtClean="0">
                <a:ln w="50800"/>
                <a:solidFill>
                  <a:srgbClr val="FFFF00"/>
                </a:solidFill>
              </a:rPr>
              <a:t>Light Effects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07" b="76481" l="14271" r="293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13263" r="73408" b="21943"/>
          <a:stretch/>
        </p:blipFill>
        <p:spPr bwMode="auto">
          <a:xfrm>
            <a:off x="7391400" y="372521"/>
            <a:ext cx="1752600" cy="494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3071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3" t="31161" r="33776" b="11155"/>
          <a:stretch/>
        </p:blipFill>
        <p:spPr bwMode="auto">
          <a:xfrm>
            <a:off x="1112094" y="438150"/>
            <a:ext cx="62484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38218" y="2959144"/>
            <a:ext cx="4876800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8218" y="3651338"/>
            <a:ext cx="4876800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Hans Tanner\OneDrive\IoTT\Video#15\Pictures\IMG_20190228_1737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4" b="38196"/>
          <a:stretch/>
        </p:blipFill>
        <p:spPr bwMode="auto">
          <a:xfrm>
            <a:off x="-9526" y="2522539"/>
            <a:ext cx="9177867" cy="125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2985453" y="-953771"/>
            <a:ext cx="1871025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 smtClean="0"/>
              <a:t>Loctite Go2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/>
              <a:t>Elmer’s Glue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/>
              <a:t>Hot Glue (2mm)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/>
              <a:t>Hot Glue (0.5mm)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/>
              <a:t>Elmer’s, 5 Layers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/>
              <a:t>Elmer’s, </a:t>
            </a:r>
            <a:r>
              <a:rPr lang="en-US" dirty="0" smtClean="0"/>
              <a:t>4 </a:t>
            </a:r>
            <a:r>
              <a:rPr lang="en-US" dirty="0"/>
              <a:t>Layers</a:t>
            </a:r>
          </a:p>
          <a:p>
            <a:pPr>
              <a:spcAft>
                <a:spcPts val="300"/>
              </a:spcAft>
            </a:pP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4921030" y="3714750"/>
            <a:ext cx="609600" cy="838200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1030" y="4488418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4" r="14686" b="15214"/>
          <a:stretch/>
        </p:blipFill>
        <p:spPr bwMode="auto">
          <a:xfrm>
            <a:off x="395841" y="498764"/>
            <a:ext cx="8519559" cy="367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1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r="14925" b="21943"/>
          <a:stretch/>
        </p:blipFill>
        <p:spPr bwMode="auto">
          <a:xfrm>
            <a:off x="-1" y="209550"/>
            <a:ext cx="871540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0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ns Tanner\OneDrive\IoTT\Video#15\Pictures\IMG_20190228_1726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8066" r="5552"/>
          <a:stretch/>
        </p:blipFill>
        <p:spPr bwMode="auto">
          <a:xfrm>
            <a:off x="6248400" y="0"/>
            <a:ext cx="28956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Hans Tanner\OneDrive\IoTT\Video#15\Pictures\IMG_20190228_1724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0" y="-19051"/>
            <a:ext cx="3147060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Hans Tanner\OneDrive\IoTT\Video#15\Pictures\IMG_20190228_17254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0"/>
          <a:stretch/>
        </p:blipFill>
        <p:spPr bwMode="auto">
          <a:xfrm>
            <a:off x="2913981" y="-19052"/>
            <a:ext cx="3334419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0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S railroad signal asp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9550"/>
            <a:ext cx="90011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0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5\Pictures\IMG_20190228_190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t="16632" r="1645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ans Tanner\OneDrive\IoTT\Video#15\Pictures\IMG_20190228_1704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0" b="30398"/>
          <a:stretch/>
        </p:blipFill>
        <p:spPr bwMode="auto">
          <a:xfrm rot="5400000" flipH="1">
            <a:off x="4596872" y="584727"/>
            <a:ext cx="5131856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Hans Tanner\OneDrive\IoTT\Video#15\Pictures\IMG_20190228_1704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7" b="16000"/>
          <a:stretch/>
        </p:blipFill>
        <p:spPr bwMode="auto">
          <a:xfrm rot="5400000" flipH="1" flipV="1">
            <a:off x="-1730810" y="1711761"/>
            <a:ext cx="5625466" cy="21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Hans Tanner\OneDrive\IoTT\Video#15\Pictures\IMG_20190228_1704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0" b="38724"/>
          <a:stretch/>
        </p:blipFill>
        <p:spPr bwMode="auto">
          <a:xfrm rot="16200000">
            <a:off x="1000732" y="1104060"/>
            <a:ext cx="5436296" cy="31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8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Hans Tanner\OneDrive\IoTT\Video#15\Pictures\IMG_20190302_1125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t="14505" r="949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5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ans Tanner\OneDrive\IoTT\Video#15\Pictures\IMG_20190302_1130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5735" r="8148" b="10737"/>
          <a:stretch/>
        </p:blipFill>
        <p:spPr bwMode="auto">
          <a:xfrm>
            <a:off x="0" y="0"/>
            <a:ext cx="9144000" cy="51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10135" r="37211" b="7725"/>
          <a:stretch/>
        </p:blipFill>
        <p:spPr bwMode="auto">
          <a:xfrm>
            <a:off x="1404906" y="0"/>
            <a:ext cx="629748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0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Hans Tanner\OneDrive\IoTT\Video#15\Pictures\IMG_20190302_1131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t="-1738" r="966" b="10184"/>
          <a:stretch/>
        </p:blipFill>
        <p:spPr bwMode="auto">
          <a:xfrm>
            <a:off x="-1" y="-19049"/>
            <a:ext cx="9144001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Hans Tanner\OneDrive\IoTT\Video#15\Pictures\IMG_20190302_1139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" t="6570" r="454" b="647"/>
          <a:stretch/>
        </p:blipFill>
        <p:spPr bwMode="auto">
          <a:xfrm>
            <a:off x="0" y="1"/>
            <a:ext cx="909923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Hans Tanner\OneDrive\IoTT\Video#15\Pictures\IMG_20190302_1139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0674" r="3326" b="1348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ans Tanner\OneDrive\IoTT\Video#15\Pictures\IMG_20190302_13563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0955" r="18878" b="8008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Hans Tanner\OneDrive\IoTT\Video#15\Pictures\IMG_20190302_1430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11459" r="19392" b="818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ans Tanner\OneDrive\IoTT\Video#15\Pictures\IMG_20190302_15383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1" r="26629" b="1087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Hans Tanner\OneDrive\IoTT\Video#15\Pictures\IMG_20190302_17024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20705" r="82" b="-2129"/>
          <a:stretch/>
        </p:blipFill>
        <p:spPr bwMode="auto">
          <a:xfrm>
            <a:off x="0" y="0"/>
            <a:ext cx="9144000" cy="5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Hans Tanner\OneDrive\IoTT\Video#15\Pictures\IMG_20190303_20493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" t="11822" r="10063" b="5080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Hans Tanner\OneDrive\IoTT\Video#15\Pictures\IMG_20190303_205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7179" r="7632" b="25641"/>
          <a:stretch/>
        </p:blipFill>
        <p:spPr bwMode="auto">
          <a:xfrm>
            <a:off x="0" y="2933700"/>
            <a:ext cx="9144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533400" y="1428750"/>
            <a:ext cx="68580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33400" y="1428750"/>
            <a:ext cx="762000" cy="2819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900" y="70621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Light Chain Connectors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95800" y="1428750"/>
            <a:ext cx="190500" cy="2362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0" y="97291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Header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00800" y="2038350"/>
            <a:ext cx="609600" cy="1828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535453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 Wrap Wires</a:t>
            </a:r>
          </a:p>
          <a:p>
            <a:r>
              <a:rPr lang="en-US" dirty="0" smtClean="0"/>
              <a:t>5V</a:t>
            </a:r>
          </a:p>
          <a:p>
            <a:r>
              <a:rPr lang="en-US" dirty="0" smtClean="0"/>
              <a:t>GND</a:t>
            </a:r>
          </a:p>
          <a:p>
            <a:r>
              <a:rPr lang="en-US" dirty="0" smtClean="0"/>
              <a:t>Data in</a:t>
            </a:r>
          </a:p>
          <a:p>
            <a:r>
              <a:rPr lang="en-US" dirty="0" smtClean="0"/>
              <a:t>Data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4" r="14686" b="15214"/>
          <a:stretch/>
        </p:blipFill>
        <p:spPr bwMode="auto">
          <a:xfrm>
            <a:off x="395841" y="498764"/>
            <a:ext cx="8519559" cy="367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t="56111" r="41615" b="24445"/>
          <a:stretch/>
        </p:blipFill>
        <p:spPr bwMode="auto">
          <a:xfrm>
            <a:off x="6531" y="1459285"/>
            <a:ext cx="9137469" cy="210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635105"/>
            <a:ext cx="7158992" cy="3689245"/>
            <a:chOff x="861392" y="1123950"/>
            <a:chExt cx="2809460" cy="1447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70722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94522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861392" y="1123950"/>
              <a:ext cx="228600" cy="228600"/>
              <a:chOff x="1211470" y="666750"/>
              <a:chExt cx="304800" cy="3048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1205948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29748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41174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64974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76400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600200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1626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835426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46852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070652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382078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305878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617304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541104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2530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776330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087756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011556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322982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246782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58208" y="1352550"/>
              <a:ext cx="0" cy="121920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482008" y="2571750"/>
              <a:ext cx="1524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096016" y="1123950"/>
              <a:ext cx="228600" cy="228600"/>
              <a:chOff x="1211470" y="666750"/>
              <a:chExt cx="304800" cy="3048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330640" y="1123950"/>
              <a:ext cx="228600" cy="228600"/>
              <a:chOff x="1211470" y="666750"/>
              <a:chExt cx="304800" cy="3048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565264" y="1123950"/>
              <a:ext cx="228600" cy="228600"/>
              <a:chOff x="1211470" y="666749"/>
              <a:chExt cx="304800" cy="3048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1211470" y="666749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799888" y="1123950"/>
              <a:ext cx="228600" cy="228600"/>
              <a:chOff x="1211470" y="666750"/>
              <a:chExt cx="304800" cy="3048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034512" y="1123950"/>
              <a:ext cx="228600" cy="228600"/>
              <a:chOff x="1211470" y="666750"/>
              <a:chExt cx="304800" cy="3048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2269136" y="1123950"/>
              <a:ext cx="228600" cy="228600"/>
              <a:chOff x="1211470" y="666750"/>
              <a:chExt cx="304800" cy="3048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2503760" y="1123950"/>
              <a:ext cx="228600" cy="228600"/>
              <a:chOff x="1211470" y="666750"/>
              <a:chExt cx="304800" cy="3048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738384" y="1123950"/>
              <a:ext cx="228600" cy="228600"/>
              <a:chOff x="1211470" y="666750"/>
              <a:chExt cx="304800" cy="3048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973008" y="1123950"/>
              <a:ext cx="228600" cy="228600"/>
              <a:chOff x="1211470" y="666750"/>
              <a:chExt cx="304800" cy="3048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3207632" y="1123950"/>
              <a:ext cx="228600" cy="228600"/>
              <a:chOff x="1211470" y="666750"/>
              <a:chExt cx="304800" cy="3048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3442252" y="1123950"/>
              <a:ext cx="228600" cy="228600"/>
              <a:chOff x="1211470" y="666750"/>
              <a:chExt cx="304800" cy="3048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73669" y="1200150"/>
            <a:ext cx="7032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638925" algn="l"/>
              </a:tabLst>
            </a:pPr>
            <a:r>
              <a:rPr lang="en-US" sz="1100" dirty="0" smtClean="0"/>
              <a:t>1	2	3	4	5	6	7	8	9	10	11	12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318163" y="373495"/>
            <a:ext cx="7249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638925" algn="l"/>
              </a:tabLst>
            </a:pPr>
            <a:r>
              <a:rPr lang="en-US" sz="1100" dirty="0" smtClean="0"/>
              <a:t>800	802	811	804	809	807	806	808	805	801	803	810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2313622"/>
            <a:ext cx="4479111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tabLst>
                <a:tab pos="1973263" algn="l"/>
                <a:tab pos="3676650" algn="l"/>
              </a:tabLst>
            </a:pPr>
            <a:r>
              <a:rPr lang="en-US" dirty="0" smtClean="0"/>
              <a:t>Aspects:	Color:	Value:</a:t>
            </a:r>
          </a:p>
          <a:p>
            <a:pPr>
              <a:tabLst>
                <a:tab pos="1973263" algn="l"/>
              </a:tabLst>
            </a:pPr>
            <a:r>
              <a:rPr lang="en-US" dirty="0" smtClean="0"/>
              <a:t>Stop:	Red		0</a:t>
            </a:r>
          </a:p>
          <a:p>
            <a:pPr>
              <a:tabLst>
                <a:tab pos="1973263" algn="l"/>
              </a:tabLst>
            </a:pPr>
            <a:r>
              <a:rPr lang="en-US" dirty="0" smtClean="0"/>
              <a:t>Slow Approach:	Yellow		1-3</a:t>
            </a:r>
          </a:p>
          <a:p>
            <a:pPr>
              <a:tabLst>
                <a:tab pos="1973263" algn="l"/>
              </a:tabLst>
            </a:pPr>
            <a:r>
              <a:rPr lang="en-US" dirty="0" smtClean="0"/>
              <a:t>Medium Approach: 	Yellow blinking	4-6</a:t>
            </a:r>
          </a:p>
          <a:p>
            <a:pPr>
              <a:tabLst>
                <a:tab pos="1973263" algn="l"/>
              </a:tabLst>
            </a:pPr>
            <a:r>
              <a:rPr lang="en-US" dirty="0" smtClean="0"/>
              <a:t>Clear:	Green		7-31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5400000">
            <a:off x="3884394" y="1417013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4191000" y="819151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4385171" y="1013322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400000">
            <a:off x="4191000" y="1417014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5400000">
            <a:off x="4385171" y="1611185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5400000">
            <a:off x="4191000" y="2014876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400000">
            <a:off x="4385171" y="2209047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5052794" y="1417013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5400000">
            <a:off x="5359400" y="819151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5400000">
            <a:off x="5553571" y="1013322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5400000">
            <a:off x="5359400" y="1417014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5400000">
            <a:off x="5553571" y="1611185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5359400" y="2014876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5400000">
            <a:off x="5553571" y="2209047"/>
            <a:ext cx="194171" cy="1941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6221194" y="1417013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5400000">
            <a:off x="6527800" y="819151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5400000">
            <a:off x="6721971" y="1013322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5400000">
            <a:off x="6527800" y="1417014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6721971" y="1611185"/>
            <a:ext cx="194171" cy="1941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5400000">
            <a:off x="6527800" y="2014876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5400000">
            <a:off x="6721971" y="2209047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7389594" y="1417013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5400000">
            <a:off x="7696200" y="819151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5400000">
            <a:off x="7890371" y="1013322"/>
            <a:ext cx="194171" cy="1941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5400000">
            <a:off x="7696200" y="1417014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5400000">
            <a:off x="7890371" y="1611185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5400000">
            <a:off x="7696200" y="2014876"/>
            <a:ext cx="582513" cy="58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5400000">
            <a:off x="7890371" y="2209047"/>
            <a:ext cx="194171" cy="1941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77846" y="2807119"/>
            <a:ext cx="60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11313" y="2807119"/>
            <a:ext cx="108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Slow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285284" y="2807119"/>
            <a:ext cx="10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Medium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0600" y="280711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 rot="5400000">
            <a:off x="5499188" y="2152681"/>
            <a:ext cx="3048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86200" y="3680539"/>
            <a:ext cx="472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NORAC Aspect Displays</a:t>
            </a:r>
          </a:p>
          <a:p>
            <a:pPr algn="ctr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rail.pgengler.net/signals/fixed_norac.html</a:t>
            </a:r>
            <a:endParaRPr 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19394" r="81358" b="15214"/>
          <a:stretch/>
        </p:blipFill>
        <p:spPr bwMode="auto">
          <a:xfrm>
            <a:off x="1209674" y="110723"/>
            <a:ext cx="1533526" cy="469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5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0865" y="635105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639609" y="635105"/>
            <a:ext cx="582513" cy="582512"/>
            <a:chOff x="1211470" y="666750"/>
            <a:chExt cx="304800" cy="304800"/>
          </a:xfrm>
        </p:grpSpPr>
        <p:sp>
          <p:nvSpPr>
            <p:cNvPr id="4" name="Oval 3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2116994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22823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10722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16551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10119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15948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11679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17508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11076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316905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10473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916302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709869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515699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09266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115095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237472" y="635105"/>
            <a:ext cx="582513" cy="582512"/>
            <a:chOff x="1211470" y="666750"/>
            <a:chExt cx="304800" cy="304800"/>
          </a:xfrm>
        </p:grpSpPr>
        <p:sp>
          <p:nvSpPr>
            <p:cNvPr id="69" name="Oval 68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835334" y="635105"/>
            <a:ext cx="582513" cy="582512"/>
            <a:chOff x="1211470" y="666750"/>
            <a:chExt cx="304800" cy="304800"/>
          </a:xfrm>
        </p:grpSpPr>
        <p:sp>
          <p:nvSpPr>
            <p:cNvPr id="72" name="Oval 71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427528" y="635105"/>
            <a:ext cx="582513" cy="582512"/>
            <a:chOff x="1211470" y="666749"/>
            <a:chExt cx="304800" cy="304800"/>
          </a:xfrm>
        </p:grpSpPr>
        <p:sp>
          <p:nvSpPr>
            <p:cNvPr id="75" name="Oval 74"/>
            <p:cNvSpPr/>
            <p:nvPr/>
          </p:nvSpPr>
          <p:spPr>
            <a:xfrm>
              <a:off x="1211470" y="666749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025391" y="635105"/>
            <a:ext cx="582513" cy="582512"/>
            <a:chOff x="1211470" y="666750"/>
            <a:chExt cx="304800" cy="304800"/>
          </a:xfrm>
        </p:grpSpPr>
        <p:sp>
          <p:nvSpPr>
            <p:cNvPr id="78" name="Oval 77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25417" y="635105"/>
            <a:ext cx="582513" cy="582512"/>
            <a:chOff x="1211470" y="666750"/>
            <a:chExt cx="304800" cy="304800"/>
          </a:xfrm>
        </p:grpSpPr>
        <p:sp>
          <p:nvSpPr>
            <p:cNvPr id="81" name="Oval 80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223280" y="635105"/>
            <a:ext cx="582513" cy="582512"/>
            <a:chOff x="1211470" y="666750"/>
            <a:chExt cx="304800" cy="304800"/>
          </a:xfrm>
        </p:grpSpPr>
        <p:sp>
          <p:nvSpPr>
            <p:cNvPr id="84" name="Oval 83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821143" y="635105"/>
            <a:ext cx="582513" cy="582512"/>
            <a:chOff x="1211470" y="666750"/>
            <a:chExt cx="304800" cy="304800"/>
          </a:xfrm>
        </p:grpSpPr>
        <p:sp>
          <p:nvSpPr>
            <p:cNvPr id="87" name="Oval 86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419006" y="635105"/>
            <a:ext cx="582513" cy="582512"/>
            <a:chOff x="1211470" y="666750"/>
            <a:chExt cx="304800" cy="304800"/>
          </a:xfrm>
        </p:grpSpPr>
        <p:sp>
          <p:nvSpPr>
            <p:cNvPr id="90" name="Oval 89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016868" y="635105"/>
            <a:ext cx="582513" cy="582512"/>
            <a:chOff x="1211470" y="666750"/>
            <a:chExt cx="304800" cy="304800"/>
          </a:xfrm>
        </p:grpSpPr>
        <p:sp>
          <p:nvSpPr>
            <p:cNvPr id="93" name="Oval 92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14731" y="635105"/>
            <a:ext cx="1180365" cy="3689245"/>
            <a:chOff x="6207227" y="635105"/>
            <a:chExt cx="1180365" cy="3689245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501159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306988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100556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906385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6207227" y="635105"/>
              <a:ext cx="582513" cy="582512"/>
              <a:chOff x="1211470" y="666750"/>
              <a:chExt cx="304800" cy="3048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805079" y="635105"/>
              <a:ext cx="582513" cy="582512"/>
              <a:chOff x="1211470" y="666750"/>
              <a:chExt cx="304800" cy="3048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811235" y="635105"/>
            <a:ext cx="1180365" cy="3689245"/>
            <a:chOff x="6207227" y="635105"/>
            <a:chExt cx="1180365" cy="368924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6501159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306988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100556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906385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6207227" y="635105"/>
              <a:ext cx="582513" cy="582512"/>
              <a:chOff x="1211470" y="666750"/>
              <a:chExt cx="304800" cy="3048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805079" y="635105"/>
              <a:ext cx="582513" cy="582512"/>
              <a:chOff x="1211470" y="666750"/>
              <a:chExt cx="304800" cy="3048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0" name="TextBox 109"/>
          <p:cNvSpPr txBox="1"/>
          <p:nvPr/>
        </p:nvSpPr>
        <p:spPr>
          <a:xfrm>
            <a:off x="329295" y="1200150"/>
            <a:ext cx="820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638925" algn="l"/>
                <a:tab pos="7172325" algn="l"/>
                <a:tab pos="7802563" algn="l"/>
              </a:tabLst>
            </a:pPr>
            <a:r>
              <a:rPr lang="en-US" sz="1100" dirty="0" smtClean="0"/>
              <a:t>1			2	3	4	5	6	7	8	9	10	11	12</a:t>
            </a:r>
            <a:endParaRPr lang="en-US" sz="11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73789" y="373495"/>
            <a:ext cx="8638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550025" algn="l"/>
                <a:tab pos="7172325" algn="l"/>
                <a:tab pos="7802563" algn="l"/>
              </a:tabLst>
            </a:pPr>
            <a:r>
              <a:rPr lang="en-US" sz="1100" dirty="0" smtClean="0"/>
              <a:t>800	610,611			802	811	804	809	807	806	808	805	801	803	810</a:t>
            </a:r>
            <a:endParaRPr lang="en-US" sz="1100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86433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92262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90956" y="635105"/>
            <a:ext cx="582513" cy="582512"/>
            <a:chOff x="1211470" y="666750"/>
            <a:chExt cx="304800" cy="304800"/>
          </a:xfrm>
        </p:grpSpPr>
        <p:sp>
          <p:nvSpPr>
            <p:cNvPr id="119" name="Oval 118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5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52791" y="635105"/>
            <a:ext cx="1195725" cy="582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261535" y="635105"/>
            <a:ext cx="582513" cy="582512"/>
            <a:chOff x="1211470" y="666750"/>
            <a:chExt cx="304800" cy="304800"/>
          </a:xfrm>
        </p:grpSpPr>
        <p:sp>
          <p:nvSpPr>
            <p:cNvPr id="4" name="Oval 3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2738920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44749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9394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65223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8791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4620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43548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49377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42945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8774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2342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48171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41738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47568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41135" y="1217617"/>
            <a:ext cx="0" cy="310673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46964" y="4324350"/>
            <a:ext cx="38834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859398" y="635105"/>
            <a:ext cx="582513" cy="582512"/>
            <a:chOff x="1211470" y="666750"/>
            <a:chExt cx="304800" cy="304800"/>
          </a:xfrm>
        </p:grpSpPr>
        <p:sp>
          <p:nvSpPr>
            <p:cNvPr id="69" name="Oval 68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457260" y="635105"/>
            <a:ext cx="582513" cy="582512"/>
            <a:chOff x="1211470" y="666750"/>
            <a:chExt cx="304800" cy="304800"/>
          </a:xfrm>
        </p:grpSpPr>
        <p:sp>
          <p:nvSpPr>
            <p:cNvPr id="72" name="Oval 71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6200" y="635105"/>
            <a:ext cx="582513" cy="582512"/>
            <a:chOff x="1211470" y="666749"/>
            <a:chExt cx="304800" cy="304800"/>
          </a:xfrm>
        </p:grpSpPr>
        <p:sp>
          <p:nvSpPr>
            <p:cNvPr id="75" name="Oval 74"/>
            <p:cNvSpPr/>
            <p:nvPr/>
          </p:nvSpPr>
          <p:spPr>
            <a:xfrm>
              <a:off x="1211470" y="666749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74063" y="635105"/>
            <a:ext cx="582513" cy="582512"/>
            <a:chOff x="1211470" y="666750"/>
            <a:chExt cx="304800" cy="304800"/>
          </a:xfrm>
        </p:grpSpPr>
        <p:sp>
          <p:nvSpPr>
            <p:cNvPr id="78" name="Oval 77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057286" y="635105"/>
            <a:ext cx="582513" cy="582512"/>
            <a:chOff x="1211470" y="666750"/>
            <a:chExt cx="304800" cy="304800"/>
          </a:xfrm>
        </p:grpSpPr>
        <p:sp>
          <p:nvSpPr>
            <p:cNvPr id="81" name="Oval 80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655149" y="635105"/>
            <a:ext cx="582513" cy="582512"/>
            <a:chOff x="1211470" y="666750"/>
            <a:chExt cx="304800" cy="304800"/>
          </a:xfrm>
        </p:grpSpPr>
        <p:sp>
          <p:nvSpPr>
            <p:cNvPr id="84" name="Oval 83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253012" y="635105"/>
            <a:ext cx="582513" cy="582512"/>
            <a:chOff x="1211470" y="666750"/>
            <a:chExt cx="304800" cy="304800"/>
          </a:xfrm>
        </p:grpSpPr>
        <p:sp>
          <p:nvSpPr>
            <p:cNvPr id="87" name="Oval 86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850875" y="635105"/>
            <a:ext cx="582513" cy="582512"/>
            <a:chOff x="1211470" y="666750"/>
            <a:chExt cx="304800" cy="304800"/>
          </a:xfrm>
        </p:grpSpPr>
        <p:sp>
          <p:nvSpPr>
            <p:cNvPr id="90" name="Oval 89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448737" y="635105"/>
            <a:ext cx="582513" cy="582512"/>
            <a:chOff x="1211470" y="666750"/>
            <a:chExt cx="304800" cy="304800"/>
          </a:xfrm>
        </p:grpSpPr>
        <p:sp>
          <p:nvSpPr>
            <p:cNvPr id="93" name="Oval 92"/>
            <p:cNvSpPr/>
            <p:nvPr/>
          </p:nvSpPr>
          <p:spPr>
            <a:xfrm>
              <a:off x="1211470" y="666750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313070" y="768350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46600" y="635105"/>
            <a:ext cx="1180365" cy="3689245"/>
            <a:chOff x="6207227" y="635105"/>
            <a:chExt cx="1180365" cy="3689245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501159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306988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100556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906385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6207227" y="635105"/>
              <a:ext cx="582513" cy="582512"/>
              <a:chOff x="1211470" y="666750"/>
              <a:chExt cx="304800" cy="3048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805079" y="635105"/>
              <a:ext cx="582513" cy="582512"/>
              <a:chOff x="1211470" y="666750"/>
              <a:chExt cx="304800" cy="3048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243104" y="635105"/>
            <a:ext cx="1180365" cy="3689245"/>
            <a:chOff x="6207227" y="635105"/>
            <a:chExt cx="1180365" cy="3689245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6501159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306988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100556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906385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6207227" y="635105"/>
              <a:ext cx="582513" cy="582512"/>
              <a:chOff x="1211470" y="666750"/>
              <a:chExt cx="304800" cy="3048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805079" y="635105"/>
              <a:ext cx="582513" cy="582512"/>
              <a:chOff x="1211470" y="666750"/>
              <a:chExt cx="304800" cy="3048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0" name="TextBox 109"/>
          <p:cNvSpPr txBox="1"/>
          <p:nvPr/>
        </p:nvSpPr>
        <p:spPr>
          <a:xfrm>
            <a:off x="313042" y="1200150"/>
            <a:ext cx="8844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638925" algn="l"/>
                <a:tab pos="7172325" algn="l"/>
                <a:tab pos="7802563" algn="l"/>
                <a:tab pos="8432800" algn="l"/>
              </a:tabLst>
            </a:pPr>
            <a:r>
              <a:rPr lang="en-US" sz="1100" dirty="0" smtClean="0"/>
              <a:t>1	2			3	4	5	6	7	8	9	10	11	12	13</a:t>
            </a:r>
            <a:endParaRPr lang="en-US" sz="11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57536" y="373495"/>
            <a:ext cx="8916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30238" algn="l"/>
                <a:tab pos="1165225" algn="l"/>
                <a:tab pos="1795463" algn="l"/>
                <a:tab pos="2417763" algn="l"/>
                <a:tab pos="3048000" algn="l"/>
                <a:tab pos="3584575" algn="l"/>
                <a:tab pos="4214813" algn="l"/>
                <a:tab pos="4843463" algn="l"/>
                <a:tab pos="5380038" algn="l"/>
                <a:tab pos="6010275" algn="l"/>
                <a:tab pos="6550025" algn="l"/>
                <a:tab pos="7172325" algn="l"/>
                <a:tab pos="7802563" algn="l"/>
                <a:tab pos="8432800" algn="l"/>
              </a:tabLst>
            </a:pPr>
            <a:r>
              <a:rPr lang="en-US" sz="1100" dirty="0" smtClean="0"/>
              <a:t>800	802	610,611			811	804	809	807	806	808	805	801	803	810</a:t>
            </a:r>
            <a:endParaRPr lang="en-US" sz="11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7840373" y="635105"/>
            <a:ext cx="1180365" cy="3689245"/>
            <a:chOff x="6207227" y="635105"/>
            <a:chExt cx="1180365" cy="3689245"/>
          </a:xfrm>
        </p:grpSpPr>
        <p:cxnSp>
          <p:nvCxnSpPr>
            <p:cNvPr id="113" name="Straight Connector 112"/>
            <p:cNvCxnSpPr/>
            <p:nvPr/>
          </p:nvCxnSpPr>
          <p:spPr>
            <a:xfrm>
              <a:off x="6501159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306988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100556" y="1217617"/>
              <a:ext cx="0" cy="310673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6906385" y="4324350"/>
              <a:ext cx="388342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6207227" y="635105"/>
              <a:ext cx="582513" cy="582512"/>
              <a:chOff x="1211470" y="666750"/>
              <a:chExt cx="304800" cy="30480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805079" y="635105"/>
              <a:ext cx="582513" cy="582512"/>
              <a:chOff x="1211470" y="666750"/>
              <a:chExt cx="304800" cy="304800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1211470" y="66675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313070" y="768350"/>
                <a:ext cx="101600" cy="10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067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8" r="9478"/>
          <a:stretch/>
        </p:blipFill>
        <p:spPr bwMode="auto">
          <a:xfrm>
            <a:off x="-2" y="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5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Just </a:t>
            </a:r>
            <a:r>
              <a:rPr lang="en-US" sz="1800" dirty="0"/>
              <a:t>another example how using </a:t>
            </a:r>
            <a:r>
              <a:rPr lang="en-US" sz="1800" dirty="0" err="1"/>
              <a:t>Neopixel</a:t>
            </a:r>
            <a:r>
              <a:rPr lang="en-US" sz="1800" dirty="0"/>
              <a:t> LED’s </a:t>
            </a:r>
            <a:r>
              <a:rPr lang="en-US" sz="1800" dirty="0" smtClean="0"/>
              <a:t>make </a:t>
            </a:r>
            <a:r>
              <a:rPr lang="en-US" sz="1800" dirty="0"/>
              <a:t>the signaling hardware more </a:t>
            </a:r>
            <a:r>
              <a:rPr lang="en-US" sz="1800" dirty="0" smtClean="0"/>
              <a:t>flexible, faster to </a:t>
            </a:r>
            <a:r>
              <a:rPr lang="en-US" sz="1800" dirty="0"/>
              <a:t>install, and </a:t>
            </a:r>
            <a:r>
              <a:rPr lang="en-US" sz="1800" dirty="0" smtClean="0"/>
              <a:t>less complex to configure</a:t>
            </a:r>
            <a:endParaRPr lang="en-US" sz="1800" dirty="0"/>
          </a:p>
          <a:p>
            <a:pPr lvl="0"/>
            <a:r>
              <a:rPr lang="en-US" sz="1800" dirty="0" smtClean="0"/>
              <a:t>The </a:t>
            </a:r>
            <a:r>
              <a:rPr lang="en-US" sz="1800" dirty="0"/>
              <a:t>Blue Box </a:t>
            </a:r>
            <a:r>
              <a:rPr lang="en-US" sz="1800" dirty="0" smtClean="0"/>
              <a:t>controller can generate a </a:t>
            </a:r>
            <a:r>
              <a:rPr lang="en-US" sz="1800" dirty="0"/>
              <a:t>wide variety of lighting effects with very little </a:t>
            </a:r>
            <a:r>
              <a:rPr lang="en-US" sz="1800" dirty="0" smtClean="0"/>
              <a:t>configuration efforts</a:t>
            </a:r>
            <a:endParaRPr lang="en-US" sz="1800" dirty="0"/>
          </a:p>
          <a:p>
            <a:r>
              <a:rPr lang="en-US" sz="1800" dirty="0"/>
              <a:t>The display capabilities of the WS2812 LED </a:t>
            </a:r>
            <a:r>
              <a:rPr lang="en-US" sz="1800" dirty="0" smtClean="0"/>
              <a:t>chain are impressive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13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9550"/>
            <a:ext cx="8839200" cy="438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WS2812 </a:t>
            </a:r>
            <a:r>
              <a:rPr lang="en-US" sz="1100" dirty="0"/>
              <a:t>Pixel </a:t>
            </a:r>
            <a:r>
              <a:rPr lang="en-US" sz="1100" dirty="0" smtClean="0"/>
              <a:t>Matrix (</a:t>
            </a:r>
            <a:r>
              <a:rPr lang="en-US" sz="1100" dirty="0" err="1" smtClean="0"/>
              <a:t>Aliexpress</a:t>
            </a:r>
            <a:r>
              <a:rPr lang="en-US" sz="1100" dirty="0" smtClean="0"/>
              <a:t>): </a:t>
            </a:r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www.aliexpress.com/item/5pcs-WS2812-LED-5050-RGB-8x8-64-LED-Matrix-for-Arduino/32653027272.html?spm=a2g0s.9042311.0.0.6e434c4dQC3KNf</a:t>
            </a:r>
            <a:endParaRPr lang="en-US" sz="1100" dirty="0" smtClean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WS2812-2020 </a:t>
            </a:r>
            <a:r>
              <a:rPr lang="en-US" sz="1100" dirty="0"/>
              <a:t>(Amazon): </a:t>
            </a: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www.amazon.com/gp/product/B07MT5B24F/ref=ppx_yo_dt_b_asin_title_o00_s01?ie=UTF8&amp;psc=1</a:t>
            </a:r>
            <a:endParaRPr lang="en-US" sz="1100" dirty="0" smtClean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3 Light Signal (Amazon</a:t>
            </a:r>
            <a:r>
              <a:rPr lang="en-US" sz="1100" dirty="0"/>
              <a:t>): 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www.amazon.com/gp/product/B07FGFH57F/ref=ppx_yo_dt_b_asin_title_o01_s00?ie=UTF8&amp;psc=1</a:t>
            </a:r>
            <a:endParaRPr lang="en-US" sz="1100" dirty="0" smtClean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Crossing Signal (Amazon</a:t>
            </a:r>
            <a:r>
              <a:rPr lang="en-US" sz="1100" dirty="0"/>
              <a:t>): </a:t>
            </a:r>
            <a:r>
              <a:rPr lang="en-US" sz="1100" dirty="0">
                <a:hlinkClick r:id="rId5"/>
              </a:rPr>
              <a:t>https://</a:t>
            </a:r>
            <a:r>
              <a:rPr lang="en-US" sz="1100" dirty="0" smtClean="0">
                <a:hlinkClick r:id="rId5"/>
              </a:rPr>
              <a:t>www.amazon.com/gp/product/B07CJJ23HK/ref=ppx_yo_dt_b_asin_title_o01_s00?ie=UTF8&amp;psc=1</a:t>
            </a:r>
            <a:endParaRPr lang="en-US" sz="1100" dirty="0" smtClean="0"/>
          </a:p>
          <a:p>
            <a:pPr marL="0" indent="0" algn="ctr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NORAC </a:t>
            </a:r>
            <a:r>
              <a:rPr lang="en-US" sz="1100" dirty="0"/>
              <a:t>Aspect </a:t>
            </a:r>
            <a:r>
              <a:rPr lang="en-US" sz="1100" dirty="0" smtClean="0"/>
              <a:t>Displays: </a:t>
            </a:r>
            <a:r>
              <a:rPr lang="en-US" sz="1100" dirty="0" smtClean="0">
                <a:hlinkClick r:id="rId6"/>
              </a:rPr>
              <a:t>http</a:t>
            </a:r>
            <a:r>
              <a:rPr lang="en-US" sz="1100" dirty="0">
                <a:hlinkClick r:id="rId6"/>
              </a:rPr>
              <a:t>://rail.pgengler.net/signals/fixed_norac.html</a:t>
            </a:r>
            <a:endParaRPr lang="en-US" sz="1100" dirty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ESP32 Software on </a:t>
            </a:r>
            <a:r>
              <a:rPr lang="en-US" sz="1100" dirty="0" err="1" smtClean="0"/>
              <a:t>Github</a:t>
            </a:r>
            <a:r>
              <a:rPr lang="en-US" sz="1100" dirty="0" smtClean="0"/>
              <a:t>:  </a:t>
            </a:r>
            <a:r>
              <a:rPr lang="en-US" sz="1100" dirty="0">
                <a:hlinkClick r:id="rId7"/>
              </a:rPr>
              <a:t>https://</a:t>
            </a:r>
            <a:r>
              <a:rPr lang="en-US" sz="1100" dirty="0" smtClean="0">
                <a:hlinkClick r:id="rId7"/>
              </a:rPr>
              <a:t>github.com/tanner87661/IoTT-Video14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Additional </a:t>
            </a:r>
            <a:r>
              <a:rPr lang="en-US" sz="1100" dirty="0"/>
              <a:t>Materials on </a:t>
            </a:r>
            <a:r>
              <a:rPr lang="en-US" sz="1100" dirty="0" err="1"/>
              <a:t>Github</a:t>
            </a:r>
            <a:r>
              <a:rPr lang="en-US" sz="1100" dirty="0"/>
              <a:t>: </a:t>
            </a:r>
            <a:r>
              <a:rPr lang="en-US" sz="1100" dirty="0" smtClean="0">
                <a:hlinkClick r:id="rId8"/>
              </a:rPr>
              <a:t>https://github.com/tanner87661/IoTT-Video15</a:t>
            </a:r>
            <a:endParaRPr lang="en-US" sz="11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Layout </a:t>
            </a:r>
            <a:r>
              <a:rPr lang="en-US" sz="1100" dirty="0"/>
              <a:t>Intro Sequence Outdoor Layout: Beat </a:t>
            </a:r>
            <a:r>
              <a:rPr lang="en-US" sz="1100" dirty="0" err="1"/>
              <a:t>Deola</a:t>
            </a:r>
            <a:r>
              <a:rPr lang="en-US" sz="1100" dirty="0"/>
              <a:t>, Switzerland</a:t>
            </a:r>
            <a:r>
              <a:rPr lang="en-US" sz="1100" dirty="0" smtClean="0"/>
              <a:t>​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Layout videos taken at Apple </a:t>
            </a:r>
            <a:r>
              <a:rPr lang="en-US" sz="1100" dirty="0"/>
              <a:t>Valley MR Club: </a:t>
            </a:r>
            <a:r>
              <a:rPr lang="en-US" sz="1100" dirty="0">
                <a:hlinkClick r:id="rId9"/>
              </a:rPr>
              <a:t>https://www.avmrc.com</a:t>
            </a:r>
            <a:r>
              <a:rPr lang="en-US" sz="1100" dirty="0" smtClean="0">
                <a:hlinkClick r:id="rId9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27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03334" y="681990"/>
            <a:ext cx="3368695" cy="3368695"/>
            <a:chOff x="194780" y="834062"/>
            <a:chExt cx="3368695" cy="3368695"/>
          </a:xfrm>
        </p:grpSpPr>
        <p:sp>
          <p:nvSpPr>
            <p:cNvPr id="59" name="Rectangle 58"/>
            <p:cNvSpPr/>
            <p:nvPr/>
          </p:nvSpPr>
          <p:spPr>
            <a:xfrm>
              <a:off x="194780" y="834062"/>
              <a:ext cx="3368695" cy="3368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7204" y="2000250"/>
              <a:ext cx="240860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600" b="1" dirty="0" err="1" smtClean="0"/>
                <a:t>IoTT</a:t>
              </a:r>
              <a:endParaRPr lang="en-US" sz="9600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42742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825444" y="321945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4194" y="341751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7664" y="3413700"/>
              <a:ext cx="259140" cy="2591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86204" y="2152650"/>
              <a:ext cx="2834640" cy="1520190"/>
              <a:chOff x="2743200" y="1504950"/>
              <a:chExt cx="2834640" cy="152019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3124200" y="201552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743200" y="2571750"/>
                <a:ext cx="457200" cy="4533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200400" y="1504950"/>
                <a:ext cx="0" cy="10668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200400" y="1512570"/>
                <a:ext cx="3353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535740" y="15049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535740" y="1885950"/>
                <a:ext cx="2439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77964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779640" y="1771650"/>
                <a:ext cx="12957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93970" y="1771650"/>
                <a:ext cx="0" cy="1143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78730" y="1885950"/>
                <a:ext cx="2055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069080" y="1657350"/>
                <a:ext cx="0" cy="2286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053840" y="1657350"/>
                <a:ext cx="1524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64480" y="2038350"/>
                <a:ext cx="0" cy="73146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349240" y="2038350"/>
                <a:ext cx="2286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562600" y="1657350"/>
                <a:ext cx="0" cy="381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124200" y="2366040"/>
                <a:ext cx="76200" cy="9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124200" y="2122140"/>
                <a:ext cx="0" cy="2515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04" y="1188720"/>
              <a:ext cx="1374008" cy="697230"/>
            </a:xfrm>
            <a:prstGeom prst="rect">
              <a:avLst/>
            </a:prstGeom>
            <a:noFill/>
          </p:spPr>
        </p:pic>
        <p:pic>
          <p:nvPicPr>
            <p:cNvPr id="53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29" y="1537335"/>
              <a:ext cx="687004" cy="34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91" y="1787842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Image result for internet clou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39" y="1962150"/>
              <a:ext cx="343503" cy="17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68158" y="3589020"/>
              <a:ext cx="281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Internet of Toy Trains</a:t>
              </a:r>
              <a:endParaRPr lang="en-US" sz="2400" dirty="0"/>
            </a:p>
          </p:txBody>
        </p:sp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730250"/>
            <a:ext cx="33655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8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JTD873GYR 3PCS Model Railroad Train Sign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3420"/>
          <a:stretch/>
        </p:blipFill>
        <p:spPr bwMode="auto">
          <a:xfrm>
            <a:off x="1752600" y="3330"/>
            <a:ext cx="5943600" cy="51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5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D876RP 1 Set HO Scale Railroad Train/Track Crossing Sig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1" t="21568" r="23091" b="10861"/>
          <a:stretch/>
        </p:blipFill>
        <p:spPr bwMode="auto">
          <a:xfrm>
            <a:off x="2667000" y="5995"/>
            <a:ext cx="3867017" cy="51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etc.</a:t>
            </a:r>
          </a:p>
          <a:p>
            <a:r>
              <a:rPr lang="en-US" sz="1600" dirty="0" smtClean="0"/>
              <a:t>Supports up to 4 switch addresses per signal for a maximum of 16 Aspects in static or 8 Aspects in dynamic mode </a:t>
            </a:r>
          </a:p>
          <a:p>
            <a:r>
              <a:rPr lang="en-US" sz="1600" dirty="0" smtClean="0"/>
              <a:t>Simple 3-wire cable for serial connection chain to all signals</a:t>
            </a:r>
          </a:p>
          <a:p>
            <a:r>
              <a:rPr lang="en-US" sz="1600" dirty="0" smtClean="0"/>
              <a:t>Graphical user interface with built-in simulator for the design of aspects of each signal, depending on number of lamps on the signal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WS2812 LED 5050 RGB 8x8 64 LED Matri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23685" r="3329" b="14192"/>
          <a:stretch/>
        </p:blipFill>
        <p:spPr bwMode="auto">
          <a:xfrm>
            <a:off x="1143000" y="209550"/>
            <a:ext cx="676612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5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7886" r="54879" b="17073"/>
          <a:stretch/>
        </p:blipFill>
        <p:spPr bwMode="auto">
          <a:xfrm>
            <a:off x="76200" y="83527"/>
            <a:ext cx="5257800" cy="485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0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5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t="19059" r="11589" b="13004"/>
          <a:stretch/>
        </p:blipFill>
        <p:spPr bwMode="auto">
          <a:xfrm>
            <a:off x="76200" y="57150"/>
            <a:ext cx="8991600" cy="438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2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68504</TotalTime>
  <Words>332</Words>
  <Application>Microsoft Office PowerPoint</Application>
  <PresentationFormat>On-screen Show (16:9)</PresentationFormat>
  <Paragraphs>77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 System Capabilities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445</cp:revision>
  <cp:lastPrinted>2019-02-18T04:54:03Z</cp:lastPrinted>
  <dcterms:created xsi:type="dcterms:W3CDTF">2006-08-16T00:00:00Z</dcterms:created>
  <dcterms:modified xsi:type="dcterms:W3CDTF">2019-03-07T16:55:40Z</dcterms:modified>
</cp:coreProperties>
</file>